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8"/>
  </p:notesMasterIdLst>
  <p:sldIdLst>
    <p:sldId id="256" r:id="rId2"/>
    <p:sldId id="314" r:id="rId3"/>
    <p:sldId id="315" r:id="rId4"/>
    <p:sldId id="260" r:id="rId5"/>
    <p:sldId id="316" r:id="rId6"/>
    <p:sldId id="261" r:id="rId7"/>
    <p:sldId id="258" r:id="rId8"/>
    <p:sldId id="2147476494" r:id="rId9"/>
    <p:sldId id="262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264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2147476489" r:id="rId26"/>
    <p:sldId id="265" r:id="rId27"/>
    <p:sldId id="268" r:id="rId28"/>
    <p:sldId id="267" r:id="rId29"/>
    <p:sldId id="272" r:id="rId30"/>
    <p:sldId id="271" r:id="rId31"/>
    <p:sldId id="269" r:id="rId32"/>
    <p:sldId id="270" r:id="rId33"/>
    <p:sldId id="273" r:id="rId34"/>
    <p:sldId id="274" r:id="rId35"/>
    <p:sldId id="266" r:id="rId36"/>
    <p:sldId id="285" r:id="rId37"/>
    <p:sldId id="286" r:id="rId38"/>
    <p:sldId id="287" r:id="rId39"/>
    <p:sldId id="288" r:id="rId40"/>
    <p:sldId id="289" r:id="rId41"/>
    <p:sldId id="295" r:id="rId42"/>
    <p:sldId id="2147476490" r:id="rId43"/>
    <p:sldId id="2147476491" r:id="rId44"/>
    <p:sldId id="2147476493" r:id="rId45"/>
    <p:sldId id="2147476492" r:id="rId46"/>
    <p:sldId id="21474764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42"/>
    <a:srgbClr val="80BD02"/>
    <a:srgbClr val="BC2E2D"/>
    <a:srgbClr val="0055B9"/>
    <a:srgbClr val="D64123"/>
    <a:srgbClr val="F6E6D7"/>
    <a:srgbClr val="FFFEFC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8"/>
    <p:restoredTop sz="94653"/>
  </p:normalViewPr>
  <p:slideViewPr>
    <p:cSldViewPr snapToGrid="0">
      <p:cViewPr>
        <p:scale>
          <a:sx n="112" d="100"/>
          <a:sy n="112" d="100"/>
        </p:scale>
        <p:origin x="392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10497-DA05-6848-BAD8-81D17B173C62}" type="datetimeFigureOut">
              <a:rPr lang="en-MT" smtClean="0"/>
              <a:t>7/14/25</a:t>
            </a:fld>
            <a:endParaRPr lang="en-M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87019-96CC-BA4B-86D2-76874F31B8F0}" type="slidenum">
              <a:rPr lang="en-MT" smtClean="0"/>
              <a:t>‹#›</a:t>
            </a:fld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143219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7522B-A975-C04E-AB86-C36A851588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3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7/15/25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7/14/25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73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52" r:id="rId8"/>
    <p:sldLayoutId id="2147483848" r:id="rId9"/>
    <p:sldLayoutId id="2147483849" r:id="rId10"/>
    <p:sldLayoutId id="2147483850" r:id="rId11"/>
    <p:sldLayoutId id="214748385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9180-E9E0-6C79-CFC1-4CF4EE59A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7146509" cy="3035808"/>
          </a:xfrm>
        </p:spPr>
        <p:txBody>
          <a:bodyPr/>
          <a:lstStyle/>
          <a:p>
            <a:r>
              <a:rPr lang="en-MT" sz="7200" dirty="0"/>
              <a:t>Python, Politics, and Public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5569A-4991-CC16-84F2-62D1A7E76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91199"/>
            <a:ext cx="7891272" cy="1069848"/>
          </a:xfrm>
        </p:spPr>
        <p:txBody>
          <a:bodyPr/>
          <a:lstStyle/>
          <a:p>
            <a:r>
              <a:rPr lang="en-MT" sz="3200" b="1" dirty="0"/>
              <a:t>Gauden Galea</a:t>
            </a:r>
          </a:p>
          <a:p>
            <a:r>
              <a:rPr lang="en-MT" dirty="0"/>
              <a:t>Europython, Prague, 17 July 2025</a:t>
            </a:r>
          </a:p>
        </p:txBody>
      </p:sp>
    </p:spTree>
    <p:extLst>
      <p:ext uri="{BB962C8B-B14F-4D97-AF65-F5344CB8AC3E}">
        <p14:creationId xmlns:p14="http://schemas.microsoft.com/office/powerpoint/2010/main" val="196500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D8E4584D-80FC-1CF1-D471-4EEC261D39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1601" y="1373310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F6BC62E-FB82-B533-A559-DEA463FE2DC3}"/>
              </a:ext>
            </a:extLst>
          </p:cNvPr>
          <p:cNvSpPr txBox="1">
            <a:spLocks/>
          </p:cNvSpPr>
          <p:nvPr/>
        </p:nvSpPr>
        <p:spPr>
          <a:xfrm>
            <a:off x="0" y="196911"/>
            <a:ext cx="12192000" cy="8339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cat europython | grep ”public health"</a:t>
            </a:r>
            <a:endParaRPr lang="en-MT" sz="32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83DC94-89A5-2C51-37F1-7523778FE339}"/>
              </a:ext>
            </a:extLst>
          </p:cNvPr>
          <p:cNvSpPr/>
          <p:nvPr/>
        </p:nvSpPr>
        <p:spPr>
          <a:xfrm>
            <a:off x="982980" y="1143000"/>
            <a:ext cx="10092690" cy="5715000"/>
          </a:xfrm>
          <a:prstGeom prst="rect">
            <a:avLst/>
          </a:prstGeom>
          <a:solidFill>
            <a:schemeClr val="bg1">
              <a:alpha val="832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C0CE9-5AA3-AFA4-A9BC-3F050711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4AF91AC1-C859-90C7-B237-E22305FA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-3805153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4B2E21-E9E6-CA23-8285-DE4614554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19" y="2868930"/>
            <a:ext cx="3499326" cy="2537012"/>
          </a:xfrm>
          <a:prstGeom prst="rect">
            <a:avLst/>
          </a:prstGeom>
          <a:ln w="76200">
            <a:solidFill>
              <a:schemeClr val="accent2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65254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01C50-F172-CBA0-16AB-873E800B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C06F2F57-8A0C-8ECF-F118-6A85FEC5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-5849105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D63C0E-9EB8-13E1-7D09-787C1E2C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6" y="331694"/>
            <a:ext cx="2341334" cy="1697468"/>
          </a:xfrm>
          <a:prstGeom prst="rect">
            <a:avLst/>
          </a:prstGeom>
          <a:ln w="76200">
            <a:solidFill>
              <a:schemeClr val="accent2"/>
            </a:solidFill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7FDF94-A90F-5A6C-4097-9A969569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83" y="2708836"/>
            <a:ext cx="2991600" cy="254286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93324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6ED1F-9B4F-E16B-C9EE-66FBE145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8B387EE7-9B35-E13B-87B5-AB990EA48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-26521717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1332F3-0FB0-EB68-F6DE-FB14CF4C9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6" y="331694"/>
            <a:ext cx="2341334" cy="1697468"/>
          </a:xfrm>
          <a:prstGeom prst="rect">
            <a:avLst/>
          </a:prstGeom>
          <a:ln w="76200">
            <a:solidFill>
              <a:schemeClr val="accent2"/>
            </a:solidFill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D5B38-8889-03B0-9001-D721A3F1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66" y="2285999"/>
            <a:ext cx="2341334" cy="1990135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3CAFD7-60EB-4025-3EDC-F52D3339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470" y="2204912"/>
            <a:ext cx="3062942" cy="260350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58169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2009A-8C53-8CA5-7263-BA679207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rogram">
            <a:extLst>
              <a:ext uri="{FF2B5EF4-FFF2-40B4-BE49-F238E27FC236}">
                <a16:creationId xmlns:a16="http://schemas.microsoft.com/office/drawing/2014/main" id="{6D7A6076-580D-8D26-25F7-CCEECC11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-31828823"/>
            <a:ext cx="9448798" cy="702400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1D29EC-40AF-890C-3087-D1E3D72C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6" y="331694"/>
            <a:ext cx="2341334" cy="1697468"/>
          </a:xfrm>
          <a:prstGeom prst="rect">
            <a:avLst/>
          </a:prstGeom>
          <a:ln w="76200">
            <a:solidFill>
              <a:schemeClr val="accent2"/>
            </a:solidFill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A89C54-1B43-6F16-CBAF-2F2C455F7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66" y="2285999"/>
            <a:ext cx="2341334" cy="1990135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A5948-3C3E-6ED9-5957-AC3718C40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66" y="4532971"/>
            <a:ext cx="2341334" cy="1990133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F13D9-5B37-F58D-821E-AF832ECE0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229" y="365907"/>
            <a:ext cx="2341334" cy="199013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70F96-7C60-C200-262E-208162791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176" y="331694"/>
            <a:ext cx="2341334" cy="199013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D00FD-0A2F-0C6F-88AE-C3B833639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929" y="2564034"/>
            <a:ext cx="3526634" cy="171210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7ADBC-83E5-4365-1771-E0A8D3B46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9798" y="4532971"/>
            <a:ext cx="2341334" cy="199013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74783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DAE0A-7C84-2E1D-59D5-F4D9EC01C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B140D072-4200-DFED-543B-295BC414A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27" y="301928"/>
            <a:ext cx="4331746" cy="40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8ED157-6DDD-91AD-306B-ED33A6B5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66" y="331694"/>
            <a:ext cx="2341334" cy="1697468"/>
          </a:xfrm>
          <a:prstGeom prst="rect">
            <a:avLst/>
          </a:prstGeom>
          <a:ln w="76200">
            <a:noFill/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334883-24A7-E339-44C5-370010291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66" y="2285999"/>
            <a:ext cx="2341334" cy="1990135"/>
          </a:xfrm>
          <a:prstGeom prst="rect">
            <a:avLst/>
          </a:prstGeom>
          <a:ln w="762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34346-2FB6-1064-3CAD-4B32A002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66" y="4532971"/>
            <a:ext cx="2341334" cy="1990133"/>
          </a:xfrm>
          <a:prstGeom prst="rect">
            <a:avLst/>
          </a:prstGeom>
          <a:ln w="762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27A2AA-F616-DF58-3FCC-1C903102C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012" y="185361"/>
            <a:ext cx="2341334" cy="1990134"/>
          </a:xfrm>
          <a:prstGeom prst="rect">
            <a:avLst/>
          </a:prstGeom>
          <a:ln w="762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E956A-6CBF-B0D1-BDEA-0217A855E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012" y="4532970"/>
            <a:ext cx="2341334" cy="1990134"/>
          </a:xfrm>
          <a:prstGeom prst="rect">
            <a:avLst/>
          </a:prstGeom>
          <a:ln w="762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47A6F-73A5-76E5-F737-495E93249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789" y="4811004"/>
            <a:ext cx="3526634" cy="1712100"/>
          </a:xfrm>
          <a:prstGeom prst="rect">
            <a:avLst/>
          </a:prstGeom>
          <a:ln w="7620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1A832-A703-67D6-B2DB-59431DBD63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9012" y="2325030"/>
            <a:ext cx="2341334" cy="1990134"/>
          </a:xfrm>
          <a:prstGeom prst="rect">
            <a:avLst/>
          </a:prstGeom>
          <a:ln w="76200"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D3544C1-B3D1-77E0-B843-5A73D85EE56C}"/>
              </a:ext>
            </a:extLst>
          </p:cNvPr>
          <p:cNvSpPr/>
          <p:nvPr/>
        </p:nvSpPr>
        <p:spPr>
          <a:xfrm>
            <a:off x="9492754" y="1451526"/>
            <a:ext cx="312516" cy="312516"/>
          </a:xfrm>
          <a:prstGeom prst="ellipse">
            <a:avLst/>
          </a:prstGeom>
          <a:solidFill>
            <a:srgbClr val="BC2E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A76D9B-F3ED-2594-4C0C-104999129432}"/>
              </a:ext>
            </a:extLst>
          </p:cNvPr>
          <p:cNvSpPr/>
          <p:nvPr/>
        </p:nvSpPr>
        <p:spPr>
          <a:xfrm>
            <a:off x="9492754" y="3581267"/>
            <a:ext cx="312516" cy="312516"/>
          </a:xfrm>
          <a:prstGeom prst="ellipse">
            <a:avLst/>
          </a:prstGeom>
          <a:solidFill>
            <a:srgbClr val="BC2E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F71955-AB80-A76E-BBA1-2931C1166465}"/>
              </a:ext>
            </a:extLst>
          </p:cNvPr>
          <p:cNvSpPr/>
          <p:nvPr/>
        </p:nvSpPr>
        <p:spPr>
          <a:xfrm>
            <a:off x="9492754" y="5826755"/>
            <a:ext cx="312516" cy="312516"/>
          </a:xfrm>
          <a:prstGeom prst="ellipse">
            <a:avLst/>
          </a:prstGeom>
          <a:solidFill>
            <a:srgbClr val="80BD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4C964F-2072-AAE6-9954-81965592B616}"/>
              </a:ext>
            </a:extLst>
          </p:cNvPr>
          <p:cNvSpPr/>
          <p:nvPr/>
        </p:nvSpPr>
        <p:spPr>
          <a:xfrm>
            <a:off x="2582668" y="1451526"/>
            <a:ext cx="312516" cy="312516"/>
          </a:xfrm>
          <a:prstGeom prst="ellipse">
            <a:avLst/>
          </a:prstGeom>
          <a:solidFill>
            <a:srgbClr val="BC2E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627A20-A996-910D-6C0F-2C41244A8686}"/>
              </a:ext>
            </a:extLst>
          </p:cNvPr>
          <p:cNvSpPr/>
          <p:nvPr/>
        </p:nvSpPr>
        <p:spPr>
          <a:xfrm>
            <a:off x="2582668" y="3581267"/>
            <a:ext cx="312516" cy="312516"/>
          </a:xfrm>
          <a:prstGeom prst="ellipse">
            <a:avLst/>
          </a:prstGeom>
          <a:gradFill flip="none" rotWithShape="1">
            <a:gsLst>
              <a:gs pos="0">
                <a:srgbClr val="BC2E2D"/>
              </a:gs>
              <a:gs pos="36000">
                <a:srgbClr val="FFC000"/>
              </a:gs>
              <a:gs pos="69000">
                <a:srgbClr val="0055B9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121AF0-56A0-9C57-FB4F-E2B105FC8582}"/>
              </a:ext>
            </a:extLst>
          </p:cNvPr>
          <p:cNvSpPr/>
          <p:nvPr/>
        </p:nvSpPr>
        <p:spPr>
          <a:xfrm>
            <a:off x="2582668" y="5826755"/>
            <a:ext cx="312516" cy="312516"/>
          </a:xfrm>
          <a:prstGeom prst="ellipse">
            <a:avLst/>
          </a:prstGeom>
          <a:solidFill>
            <a:srgbClr val="0055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218906-AA3B-9D4C-777E-319D775088EB}"/>
              </a:ext>
            </a:extLst>
          </p:cNvPr>
          <p:cNvSpPr/>
          <p:nvPr/>
        </p:nvSpPr>
        <p:spPr>
          <a:xfrm>
            <a:off x="4295721" y="5826755"/>
            <a:ext cx="312516" cy="312516"/>
          </a:xfrm>
          <a:prstGeom prst="ellipse">
            <a:avLst/>
          </a:prstGeom>
          <a:solidFill>
            <a:srgbClr val="0055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5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B2889-F089-876B-E110-4DB9F456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3711" y="-9384658"/>
            <a:ext cx="14558502" cy="1348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8FA5A6-30E8-3F48-F3AD-B16CDAD4855F}"/>
              </a:ext>
            </a:extLst>
          </p:cNvPr>
          <p:cNvSpPr txBox="1"/>
          <p:nvPr/>
        </p:nvSpPr>
        <p:spPr>
          <a:xfrm>
            <a:off x="1327867" y="3897630"/>
            <a:ext cx="95362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rgbClr val="80BD02"/>
                </a:solidFill>
                <a:latin typeface="+mj-lt"/>
              </a:rPr>
              <a:t>CODE AS ACTIVISM</a:t>
            </a:r>
          </a:p>
        </p:txBody>
      </p:sp>
    </p:spTree>
    <p:extLst>
      <p:ext uri="{BB962C8B-B14F-4D97-AF65-F5344CB8AC3E}">
        <p14:creationId xmlns:p14="http://schemas.microsoft.com/office/powerpoint/2010/main" val="2139296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lourful smoke">
            <a:extLst>
              <a:ext uri="{FF2B5EF4-FFF2-40B4-BE49-F238E27FC236}">
                <a16:creationId xmlns:a16="http://schemas.microsoft.com/office/drawing/2014/main" id="{8E4C1DF0-5D92-F2E9-B6A0-56288FC5CE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000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5D7552-0C06-1C3B-3D9E-28C2810F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rgbClr val="FFFFFF"/>
                </a:solidFill>
              </a:rPr>
              <a:t>Politics of Vaping</a:t>
            </a:r>
          </a:p>
        </p:txBody>
      </p:sp>
    </p:spTree>
    <p:extLst>
      <p:ext uri="{BB962C8B-B14F-4D97-AF65-F5344CB8AC3E}">
        <p14:creationId xmlns:p14="http://schemas.microsoft.com/office/powerpoint/2010/main" val="12561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E0875-C701-62AD-EE37-FDD7E365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63" y="507395"/>
            <a:ext cx="9662674" cy="5843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89E7E-8A57-24E5-5AE3-7C07C2C81BA8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0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0A9AD9-ECAD-0E67-1BAF-AE8CA1FE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DE4B72-8E3E-2A8B-F7A0-6FD11F7D2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663" y="507395"/>
            <a:ext cx="9662674" cy="5843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11957-696F-91D8-2B82-0EF9BAB1A47B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46C95-4C49-A325-69CF-EFD33E23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8CCB-0AFC-473A-4EF5-DA89FE0FB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315450" cy="3035808"/>
          </a:xfrm>
        </p:spPr>
        <p:txBody>
          <a:bodyPr/>
          <a:lstStyle/>
          <a:p>
            <a:r>
              <a:rPr lang="en-MT" sz="4800" dirty="0"/>
              <a:t>Python, Politics, and </a:t>
            </a:r>
            <a:r>
              <a:rPr lang="en-MT" sz="4800"/>
              <a:t>Public Health</a:t>
            </a:r>
            <a:br>
              <a:rPr lang="en-GB" sz="4800" dirty="0"/>
            </a:br>
            <a:r>
              <a:rPr lang="en-GB" sz="7200" b="1" dirty="0"/>
              <a:t>CODE CHANGES LIVES</a:t>
            </a:r>
            <a:endParaRPr lang="en-MT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1E71D-74B5-3576-6E14-B30723693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91199"/>
            <a:ext cx="7891272" cy="1069848"/>
          </a:xfrm>
        </p:spPr>
        <p:txBody>
          <a:bodyPr/>
          <a:lstStyle/>
          <a:p>
            <a:r>
              <a:rPr lang="en-MT" sz="3200" b="1" dirty="0"/>
              <a:t>Gauden Galea</a:t>
            </a:r>
          </a:p>
          <a:p>
            <a:r>
              <a:rPr lang="en-MT" dirty="0"/>
              <a:t>Europython, Prague, 17 July 2025</a:t>
            </a:r>
          </a:p>
        </p:txBody>
      </p:sp>
    </p:spTree>
    <p:extLst>
      <p:ext uri="{BB962C8B-B14F-4D97-AF65-F5344CB8AC3E}">
        <p14:creationId xmlns:p14="http://schemas.microsoft.com/office/powerpoint/2010/main" val="283457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D34D48-7CDC-DFCD-EC0A-A7425C55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EA309-45FF-BF58-77B7-785C68F0D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664" y="507395"/>
            <a:ext cx="9662672" cy="5843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EC9D3-D723-9528-3589-16EB0A26F287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2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D7B78E-C35D-4906-C449-644F84066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7DAF1-48F5-F7ED-1F00-BE745C3D8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664" y="507395"/>
            <a:ext cx="9662672" cy="5843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8C701-1B6E-EED1-5423-881BB88DB272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C7013-706C-6F43-0FA0-849019B8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08CF6-63AC-823C-2567-53CB3802A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665" y="507395"/>
            <a:ext cx="9662670" cy="5843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14CAB-68C0-E8F8-759D-9D697F754D0D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74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F3DF3-F787-A632-2F54-3D3C3F99C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36A9A-7BA7-1FFC-67BD-A4C1C49AA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665" y="507395"/>
            <a:ext cx="9662670" cy="5843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BBE1F-6B6F-C847-04D6-BC80F886804C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8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A07434-12A9-D61E-079A-1040D8D38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41794-3333-6B35-9BF3-30B1D572D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665" y="507395"/>
            <a:ext cx="9662669" cy="5843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FE909-FF07-53C3-16D1-66032AF9C652}"/>
              </a:ext>
            </a:extLst>
          </p:cNvPr>
          <p:cNvSpPr txBox="1"/>
          <p:nvPr/>
        </p:nvSpPr>
        <p:spPr>
          <a:xfrm>
            <a:off x="215153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gauden.github.io</a:t>
            </a:r>
            <a:r>
              <a:rPr lang="en-US" dirty="0"/>
              <a:t>/slides/</a:t>
            </a:r>
            <a:r>
              <a:rPr lang="en-US" dirty="0" err="1"/>
              <a:t>twitter.html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2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831E-2DA6-5D50-11A9-9DD23BFE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21C42-B93B-F4B6-29D2-F9DDE9F7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5889">
            <a:off x="4295107" y="578945"/>
            <a:ext cx="3601787" cy="5096983"/>
          </a:xfrm>
          <a:prstGeom prst="rect">
            <a:avLst/>
          </a:prstGeom>
          <a:ln>
            <a:solidFill>
              <a:srgbClr val="343C61"/>
            </a:solidFill>
          </a:ln>
        </p:spPr>
      </p:pic>
      <p:pic>
        <p:nvPicPr>
          <p:cNvPr id="14338" name="Picture 2" descr="A QR Code">
            <a:extLst>
              <a:ext uri="{FF2B5EF4-FFF2-40B4-BE49-F238E27FC236}">
                <a16:creationId xmlns:a16="http://schemas.microsoft.com/office/drawing/2014/main" id="{7B68E18F-2304-8D97-D5F8-547CD908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65" y="5404743"/>
            <a:ext cx="1187505" cy="11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5117C3-61DA-412D-3302-3995B1950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65889">
            <a:off x="8395309" y="578783"/>
            <a:ext cx="3591986" cy="5096983"/>
          </a:xfrm>
          <a:prstGeom prst="rect">
            <a:avLst/>
          </a:prstGeom>
          <a:ln>
            <a:solidFill>
              <a:srgbClr val="343C6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823AA52-0026-7635-91B8-2B595D1A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9757440" y="5404743"/>
            <a:ext cx="1187505" cy="11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6162D0-7837-7558-A1FD-718DE838FBE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20865889">
            <a:off x="204706" y="766381"/>
            <a:ext cx="3591986" cy="4721786"/>
          </a:xfrm>
          <a:prstGeom prst="rect">
            <a:avLst/>
          </a:prstGeom>
          <a:ln>
            <a:solidFill>
              <a:srgbClr val="343C6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D01EA-854C-2708-86A8-A7AC1EA2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1566837" y="5404743"/>
            <a:ext cx="1187505" cy="11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58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6C0C7-FF44-4256-AD9B-9050AD04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ands holding each other's wrists and interlinked to form a circle">
            <a:extLst>
              <a:ext uri="{FF2B5EF4-FFF2-40B4-BE49-F238E27FC236}">
                <a16:creationId xmlns:a16="http://schemas.microsoft.com/office/drawing/2014/main" id="{141D5D80-7E8D-E498-85E3-8E99324570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5730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913178-4B9E-802F-BA5D-1FBF0E27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</a:rPr>
              <a:t>Women’s Health &amp; Violence Against Women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7441-A999-7899-9933-F2690976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389120"/>
            <a:ext cx="7891272" cy="10698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50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A09304C-28F7-4E8D-883F-50432A7C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D6DE7-4C8D-496F-A9FF-3442D00D8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C25D7-975B-4E64-A3A6-AA09C5795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6CFEC64-0007-CA76-167B-030C8C3B09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9" b="3"/>
          <a:stretch>
            <a:fillRect/>
          </a:stretch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09304C-28F7-4E8D-883F-50432A7C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AD6DE7-4C8D-496F-A9FF-3442D00D8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25D7-975B-4E64-A3A6-AA09C5795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A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E1B79-3A38-7FD5-CBC0-2F7083D95A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350" r="1" b="16186"/>
          <a:stretch>
            <a:fillRect/>
          </a:stretch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9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C5C61E-5B0A-0440-8EF1-1EE59663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A0229-9248-0341-3A10-99DABBB4D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204" y="208759"/>
            <a:ext cx="9487592" cy="6071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8D576-72C2-5F00-90F4-C828CD18B015}"/>
              </a:ext>
            </a:extLst>
          </p:cNvPr>
          <p:cNvSpPr txBox="1"/>
          <p:nvPr/>
        </p:nvSpPr>
        <p:spPr>
          <a:xfrm>
            <a:off x="353291" y="6279909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gauden</a:t>
            </a:r>
            <a:r>
              <a:rPr lang="en-GB" dirty="0"/>
              <a:t>/</a:t>
            </a:r>
            <a:r>
              <a:rPr lang="en-GB" dirty="0" err="1"/>
              <a:t>ewhr</a:t>
            </a:r>
            <a:r>
              <a:rPr lang="en-GB" dirty="0"/>
              <a:t>/tree/master</a:t>
            </a: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1242332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8C208-D0B6-657F-0BA0-E8903670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6069-074A-430F-5F50-0CF2128A0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315450" cy="3035808"/>
          </a:xfrm>
        </p:spPr>
        <p:txBody>
          <a:bodyPr/>
          <a:lstStyle/>
          <a:p>
            <a:r>
              <a:rPr lang="en-MT" sz="4800" dirty="0"/>
              <a:t>Python, Politics, and </a:t>
            </a:r>
            <a:r>
              <a:rPr lang="en-MT" sz="4800"/>
              <a:t>Public Health</a:t>
            </a:r>
            <a:br>
              <a:rPr lang="en-GB" sz="4800" dirty="0"/>
            </a:br>
            <a:r>
              <a:rPr lang="en-GB" sz="7200" b="1" dirty="0">
                <a:solidFill>
                  <a:srgbClr val="C00000"/>
                </a:solidFill>
              </a:rPr>
              <a:t>CODE CHANGES LIVES</a:t>
            </a:r>
            <a:r>
              <a:rPr lang="en-GB" sz="7200" b="1" dirty="0"/>
              <a:t>*</a:t>
            </a:r>
            <a:br>
              <a:rPr lang="en-GB" sz="7200" b="1" dirty="0"/>
            </a:br>
            <a:r>
              <a:rPr lang="en-GB" sz="5400" cap="none" dirty="0"/>
              <a:t>*indirectly, but also </a:t>
            </a:r>
            <a:r>
              <a:rPr lang="en-GB" sz="5400" cap="none" dirty="0">
                <a:solidFill>
                  <a:srgbClr val="C00000"/>
                </a:solidFill>
              </a:rPr>
              <a:t>directly</a:t>
            </a:r>
            <a:endParaRPr lang="en-MT" sz="48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ABF41-BEC4-5649-C3FA-9E16A9431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91199"/>
            <a:ext cx="7891272" cy="1069848"/>
          </a:xfrm>
        </p:spPr>
        <p:txBody>
          <a:bodyPr/>
          <a:lstStyle/>
          <a:p>
            <a:r>
              <a:rPr lang="en-MT" sz="3200" b="1" dirty="0"/>
              <a:t>Gauden Galea</a:t>
            </a:r>
          </a:p>
          <a:p>
            <a:r>
              <a:rPr lang="en-MT" dirty="0"/>
              <a:t>Europython, Prague, 17 July 2025</a:t>
            </a:r>
          </a:p>
        </p:txBody>
      </p:sp>
    </p:spTree>
    <p:extLst>
      <p:ext uri="{BB962C8B-B14F-4D97-AF65-F5344CB8AC3E}">
        <p14:creationId xmlns:p14="http://schemas.microsoft.com/office/powerpoint/2010/main" val="135882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99761-96B6-9112-75CB-11ADFC87D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CCDCC-BD2E-1C32-A94A-E829588C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04" y="208759"/>
            <a:ext cx="9487592" cy="607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4EFA6-5B78-8150-AE2C-7EF51E8A1845}"/>
              </a:ext>
            </a:extLst>
          </p:cNvPr>
          <p:cNvSpPr txBox="1"/>
          <p:nvPr/>
        </p:nvSpPr>
        <p:spPr>
          <a:xfrm>
            <a:off x="353291" y="6279909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T" dirty="0"/>
              <a:t>https://gauden.github.io/ewhr/</a:t>
            </a:r>
          </a:p>
        </p:txBody>
      </p:sp>
    </p:spTree>
    <p:extLst>
      <p:ext uri="{BB962C8B-B14F-4D97-AF65-F5344CB8AC3E}">
        <p14:creationId xmlns:p14="http://schemas.microsoft.com/office/powerpoint/2010/main" val="26002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8BEE9-CA04-89C8-61A0-97028C0D1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543" y="-3314085"/>
            <a:ext cx="3886201" cy="3314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175A1-2258-7BA1-4969-E9741105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38" y="614362"/>
            <a:ext cx="10539924" cy="5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4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1E2C6-171F-2A95-82A9-ACF258BFA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F180A-1F01-6170-36A9-B316B0C8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79" y="614362"/>
            <a:ext cx="6882838" cy="5869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47778B-ADA9-27D6-DB92-9CA297E2C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38" y="614362"/>
            <a:ext cx="3114312" cy="16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1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6637A-BA85-8EDC-3D9A-4220024A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A9BF8D-E1DB-4656-F91C-BC935D959A2D}"/>
              </a:ext>
            </a:extLst>
          </p:cNvPr>
          <p:cNvSpPr txBox="1"/>
          <p:nvPr/>
        </p:nvSpPr>
        <p:spPr>
          <a:xfrm>
            <a:off x="353291" y="6279909"/>
            <a:ext cx="1127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iris.who.int</a:t>
            </a:r>
            <a:r>
              <a:rPr lang="en-GB" dirty="0"/>
              <a:t>/handle/10665/348979</a:t>
            </a:r>
            <a:endParaRPr lang="en-M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77292-131E-5495-CD59-8ACE6535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00" y="208759"/>
            <a:ext cx="4207624" cy="59537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2DAE0-FB7A-AE87-E237-519123E2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09" y="208759"/>
            <a:ext cx="4213436" cy="5953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4B101-33C3-F0BF-F871-6B358E704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816" y="208759"/>
            <a:ext cx="9304156" cy="5953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3B5D4-D3D2-1B60-66AB-86399B6948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15" t="28471" r="24167" b="11265"/>
          <a:stretch>
            <a:fillRect/>
          </a:stretch>
        </p:blipFill>
        <p:spPr>
          <a:xfrm>
            <a:off x="6839436" y="1261242"/>
            <a:ext cx="3634729" cy="27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05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9DAFC-3605-0314-F508-86B380662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99C19C-A6B7-63C5-8324-629D64732695}"/>
              </a:ext>
            </a:extLst>
          </p:cNvPr>
          <p:cNvSpPr txBox="1"/>
          <p:nvPr/>
        </p:nvSpPr>
        <p:spPr>
          <a:xfrm>
            <a:off x="353291" y="6279909"/>
            <a:ext cx="1127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www.who.int</a:t>
            </a:r>
            <a:r>
              <a:rPr lang="en-GB" dirty="0"/>
              <a:t>/</a:t>
            </a:r>
            <a:r>
              <a:rPr lang="en-GB" dirty="0" err="1"/>
              <a:t>europe</a:t>
            </a:r>
            <a:r>
              <a:rPr lang="en-GB" dirty="0"/>
              <a:t>/initiatives/special-initiative-on-violence-against-women-and-girls-</a:t>
            </a:r>
            <a:r>
              <a:rPr lang="en-GB" dirty="0" err="1"/>
              <a:t>sivawg</a:t>
            </a:r>
            <a:endParaRPr lang="en-M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2568A-4F9A-F47D-2E05-37E0D931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353291" y="208759"/>
            <a:ext cx="2098947" cy="29700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A3059F-232C-42CB-44D6-61FF14EBD2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350392" y="3244334"/>
            <a:ext cx="2101846" cy="29700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D5601-B62E-C1C3-68F5-03FE24D4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553" y="293354"/>
            <a:ext cx="9304156" cy="5953768"/>
          </a:xfrm>
          <a:prstGeom prst="rect">
            <a:avLst/>
          </a:prstGeom>
        </p:spPr>
      </p:pic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8AD1D97-4CC6-06B2-FE88-70061B8B7D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7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FFC000"/>
                </a:solidFill>
                <a:latin typeface="Rockwell Extra Bold" panose="02060603020205020403" pitchFamily="18" charset="77"/>
              </a:rPr>
              <a:t>» Fast Forward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C6BFD-3E15-7FB1-0A06-638A670B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B0E9BF-73FD-FDD4-AD0D-01159098D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A86D5A-08EF-F04D-41B5-0AE32BBF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B02946-452D-34B7-DDAE-F9B80589B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CFCA9A-FA16-E8B8-DF95-AB47B26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4632E6-C36F-7C8E-55AA-079D8CF32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FF1840-2B5B-8100-92FD-6D6B4ED0F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754316F-35F8-13AC-02C3-505DC4039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029BF-04E5-19CE-2CDC-C2D370420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DB9E927-176B-D8EB-C372-441848FB2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45F9D6-2D0A-5E62-7E06-EC392D785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1A3856-AB86-E1E4-0961-2421F1A7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</a:rPr>
              <a:t>Gamifying Cardiovascular Disease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C5BBD-A398-3A91-DD8F-DEC0D8D0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389120"/>
            <a:ext cx="7891272" cy="10698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33600" y="274637"/>
            <a:ext cx="9448800" cy="1143000"/>
          </a:xfrm>
        </p:spPr>
        <p:txBody>
          <a:bodyPr/>
          <a:lstStyle/>
          <a:p>
            <a:r>
              <a:rPr lang="en-GB" sz="3200" dirty="0"/>
              <a:t>Standardized mortality rate, circulatory diseases, 0-64 years, per 100,000 males, all EURO countries (2017)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</p:spTree>
    <p:extLst>
      <p:ext uri="{BB962C8B-B14F-4D97-AF65-F5344CB8AC3E}">
        <p14:creationId xmlns:p14="http://schemas.microsoft.com/office/powerpoint/2010/main" val="13763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09344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Coloured by country grouping</a:t>
            </a:r>
            <a:br>
              <a:rPr lang="en-GB" dirty="0"/>
            </a:br>
            <a:r>
              <a:rPr lang="en-GB" sz="2400" b="1" dirty="0">
                <a:solidFill>
                  <a:srgbClr val="FF090D"/>
                </a:solidFill>
              </a:rPr>
              <a:t>Commonwealth Independent States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rgbClr val="1E761E"/>
                </a:solidFill>
              </a:rPr>
              <a:t>EU13 (after 2004)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rgbClr val="00008C"/>
                </a:solidFill>
              </a:rPr>
              <a:t>EU15 (before 2004)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sp>
        <p:nvSpPr>
          <p:cNvPr id="3" name="Rectangle 2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</p:spTree>
    <p:extLst>
      <p:ext uri="{BB962C8B-B14F-4D97-AF65-F5344CB8AC3E}">
        <p14:creationId xmlns:p14="http://schemas.microsoft.com/office/powerpoint/2010/main" val="20542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" y="0"/>
            <a:ext cx="12189946" cy="1609344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Condensed to the three average trend lines: </a:t>
            </a:r>
            <a:r>
              <a:rPr lang="en-GB" sz="3200" b="1" dirty="0">
                <a:solidFill>
                  <a:srgbClr val="FF090D"/>
                </a:solidFill>
              </a:rPr>
              <a:t>CIS</a:t>
            </a:r>
            <a:r>
              <a:rPr lang="en-GB" sz="3200" b="1" dirty="0"/>
              <a:t>, </a:t>
            </a:r>
            <a:r>
              <a:rPr lang="en-GB" sz="3200" b="1" dirty="0">
                <a:solidFill>
                  <a:srgbClr val="1E761E"/>
                </a:solidFill>
              </a:rPr>
              <a:t>EU13</a:t>
            </a:r>
            <a:r>
              <a:rPr lang="en-GB" sz="3200" b="1" dirty="0"/>
              <a:t>, </a:t>
            </a:r>
            <a:r>
              <a:rPr lang="en-GB" sz="3200" b="1" dirty="0">
                <a:solidFill>
                  <a:srgbClr val="00008C"/>
                </a:solidFill>
              </a:rPr>
              <a:t>EU15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sp>
        <p:nvSpPr>
          <p:cNvPr id="5" name="Rectangle 4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</p:spTree>
    <p:extLst>
      <p:ext uri="{BB962C8B-B14F-4D97-AF65-F5344CB8AC3E}">
        <p14:creationId xmlns:p14="http://schemas.microsoft.com/office/powerpoint/2010/main" val="115170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8" y="0"/>
            <a:ext cx="12182101" cy="1609344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Selecting only the period of declining rates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sp>
        <p:nvSpPr>
          <p:cNvPr id="5" name="Rectangle 4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</p:spTree>
    <p:extLst>
      <p:ext uri="{BB962C8B-B14F-4D97-AF65-F5344CB8AC3E}">
        <p14:creationId xmlns:p14="http://schemas.microsoft.com/office/powerpoint/2010/main" val="13970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E49222-724C-8810-B34F-1CB09C0C7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uden Galea">
            <a:extLst>
              <a:ext uri="{FF2B5EF4-FFF2-40B4-BE49-F238E27FC236}">
                <a16:creationId xmlns:a16="http://schemas.microsoft.com/office/drawing/2014/main" id="{169E962C-B592-950D-E293-446C8890C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0" t="1" r="1179" b="1"/>
          <a:stretch>
            <a:fillRect/>
          </a:stretch>
        </p:blipFill>
        <p:spPr bwMode="auto">
          <a:xfrm>
            <a:off x="1847197" y="1896694"/>
            <a:ext cx="8497606" cy="370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7C8A46-9404-91EC-9923-0A935C5DE6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0258" y="614741"/>
            <a:ext cx="6022975" cy="12819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cap="none" dirty="0">
                <a:solidFill>
                  <a:srgbClr val="00914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6000" b="1" cap="none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6000" b="1" cap="none" dirty="0" err="1">
                <a:solidFill>
                  <a:srgbClr val="00914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whoami</a:t>
            </a:r>
            <a:endParaRPr lang="en-US" sz="6000" b="1" cap="none" dirty="0">
              <a:solidFill>
                <a:srgbClr val="00914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3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09344"/>
          </a:xfrm>
        </p:spPr>
        <p:txBody>
          <a:bodyPr>
            <a:normAutofit/>
          </a:bodyPr>
          <a:lstStyle/>
          <a:p>
            <a:pPr algn="ctr"/>
            <a:r>
              <a:rPr lang="en-GB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Thought Experiment</a:t>
            </a:r>
            <a:r>
              <a:rPr lang="en-GB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en-GB" sz="4400" dirty="0">
                <a:solidFill>
                  <a:srgbClr val="FF090D"/>
                </a:solidFill>
              </a:rPr>
              <a:t>shift back in time</a:t>
            </a:r>
            <a:endParaRPr lang="en-GB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4165600" y="3022600"/>
            <a:ext cx="4165600" cy="0"/>
          </a:xfrm>
          <a:prstGeom prst="straightConnector1">
            <a:avLst/>
          </a:prstGeom>
          <a:ln w="76200">
            <a:solidFill>
              <a:srgbClr val="FF090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994400" y="3937000"/>
            <a:ext cx="1676400" cy="0"/>
          </a:xfrm>
          <a:prstGeom prst="straightConnector1">
            <a:avLst/>
          </a:prstGeom>
          <a:ln w="76200">
            <a:solidFill>
              <a:srgbClr val="1E761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</p:spTree>
    <p:extLst>
      <p:ext uri="{BB962C8B-B14F-4D97-AF65-F5344CB8AC3E}">
        <p14:creationId xmlns:p14="http://schemas.microsoft.com/office/powerpoint/2010/main" val="207723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75" y="1600200"/>
            <a:ext cx="7689851" cy="3844925"/>
          </a:xfrm>
        </p:spPr>
      </p:pic>
      <p:sp>
        <p:nvSpPr>
          <p:cNvPr id="5" name="Rectangle 4"/>
          <p:cNvSpPr/>
          <p:nvPr/>
        </p:nvSpPr>
        <p:spPr>
          <a:xfrm>
            <a:off x="406400" y="1983781"/>
            <a:ext cx="2438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>
                <a:solidFill>
                  <a:schemeClr val="tx2">
                    <a:lumMod val="75000"/>
                  </a:schemeClr>
                </a:solidFill>
              </a:rPr>
              <a:t>Standardized mortality rate, circulatory diseases, 0-64 years, per 100,000 males, all EURO countries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7ACADD-991D-20CC-DE26-F23B4DDC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09344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solidFill>
                  <a:srgbClr val="FF090D"/>
                </a:solidFill>
              </a:rPr>
              <a:t>CIS </a:t>
            </a:r>
            <a:r>
              <a:rPr lang="en-GB" sz="4400" dirty="0"/>
              <a:t>minus </a:t>
            </a:r>
            <a:r>
              <a:rPr lang="en-GB" sz="4400" dirty="0">
                <a:solidFill>
                  <a:srgbClr val="FF090D"/>
                </a:solidFill>
              </a:rPr>
              <a:t>55</a:t>
            </a:r>
            <a:r>
              <a:rPr lang="en-GB" sz="4400" dirty="0"/>
              <a:t> years; </a:t>
            </a:r>
            <a:r>
              <a:rPr lang="en-GB" sz="4400" dirty="0">
                <a:solidFill>
                  <a:srgbClr val="1E761E"/>
                </a:solidFill>
              </a:rPr>
              <a:t>EU13 </a:t>
            </a:r>
            <a:r>
              <a:rPr lang="en-GB" sz="4400" dirty="0"/>
              <a:t>minus </a:t>
            </a:r>
            <a:r>
              <a:rPr lang="en-GB" sz="4400" dirty="0">
                <a:solidFill>
                  <a:srgbClr val="1E761E"/>
                </a:solidFill>
              </a:rPr>
              <a:t>30</a:t>
            </a:r>
            <a:r>
              <a:rPr lang="en-GB" sz="4400" dirty="0"/>
              <a:t>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AA25F-D5B4-ED15-686D-6AB2F160D2A5}"/>
              </a:ext>
            </a:extLst>
          </p:cNvPr>
          <p:cNvSpPr txBox="1"/>
          <p:nvPr/>
        </p:nvSpPr>
        <p:spPr>
          <a:xfrm>
            <a:off x="4705351" y="2305447"/>
            <a:ext cx="643128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8000" b="1" dirty="0"/>
              <a:t>LEAP- FR</a:t>
            </a:r>
            <a:r>
              <a:rPr lang="en-US" sz="6000" b="1" dirty="0"/>
              <a:t>🐸</a:t>
            </a:r>
            <a:r>
              <a:rPr lang="en-US" sz="8000" b="1" dirty="0"/>
              <a:t>GGING</a:t>
            </a:r>
          </a:p>
        </p:txBody>
      </p:sp>
    </p:spTree>
    <p:extLst>
      <p:ext uri="{BB962C8B-B14F-4D97-AF65-F5344CB8AC3E}">
        <p14:creationId xmlns:p14="http://schemas.microsoft.com/office/powerpoint/2010/main" val="23966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5BCAF3-2376-4462-1E4E-D570E1FEAC56}"/>
              </a:ext>
            </a:extLst>
          </p:cNvPr>
          <p:cNvSpPr txBox="1"/>
          <p:nvPr/>
        </p:nvSpPr>
        <p:spPr>
          <a:xfrm>
            <a:off x="4705351" y="2305447"/>
            <a:ext cx="643128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8000" b="1" dirty="0"/>
              <a:t>LEAP- FR</a:t>
            </a:r>
            <a:r>
              <a:rPr lang="en-US" sz="6000" b="1" dirty="0"/>
              <a:t>🐸</a:t>
            </a:r>
            <a:r>
              <a:rPr lang="en-US" sz="8000" b="1" dirty="0"/>
              <a:t>GGING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5ADD2-ECCB-C93D-D030-66C070C582E9}"/>
              </a:ext>
            </a:extLst>
          </p:cNvPr>
          <p:cNvSpPr txBox="1"/>
          <p:nvPr/>
        </p:nvSpPr>
        <p:spPr>
          <a:xfrm>
            <a:off x="2682240" y="1347222"/>
            <a:ext cx="682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BULLS🎯EYE CHARTS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F0C88-D3DB-C538-9815-931950B8DFDA}"/>
              </a:ext>
            </a:extLst>
          </p:cNvPr>
          <p:cNvSpPr txBox="1"/>
          <p:nvPr/>
        </p:nvSpPr>
        <p:spPr>
          <a:xfrm>
            <a:off x="1604010" y="3928232"/>
            <a:ext cx="42443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6600" dirty="0"/>
              <a:t>💯</a:t>
            </a:r>
            <a:r>
              <a:rPr lang="en-US" sz="4800" dirty="0"/>
              <a:t> WEEK CHALLENGE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61633-FD07-48A8-1620-F0E282680127}"/>
              </a:ext>
            </a:extLst>
          </p:cNvPr>
          <p:cNvSpPr/>
          <p:nvPr/>
        </p:nvSpPr>
        <p:spPr>
          <a:xfrm>
            <a:off x="6526531" y="4346582"/>
            <a:ext cx="3314700" cy="194461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5913"/>
            <a:r>
              <a:rPr lang="en-US" sz="4800" b="1" dirty="0">
                <a:solidFill>
                  <a:schemeClr val="bg1"/>
                </a:solidFill>
              </a:rPr>
              <a:t>“QUICK BUYS” 💸</a:t>
            </a:r>
          </a:p>
        </p:txBody>
      </p:sp>
    </p:spTree>
    <p:extLst>
      <p:ext uri="{BB962C8B-B14F-4D97-AF65-F5344CB8AC3E}">
        <p14:creationId xmlns:p14="http://schemas.microsoft.com/office/powerpoint/2010/main" val="27357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51C12-518B-4FE3-39FD-0EDBC3D22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C84B57-9FE3-1D9D-A741-D864E172F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276EC-2F06-7E59-C96E-4E9028E61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6E90C5-9E6A-5FC0-BD07-7E4E13B07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4CC24B-C9AE-183C-E203-59192AAB8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CBE337-475F-AAFC-1D7C-063A8AD72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C88766-E682-783B-4C7D-62CFE1EDE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M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DD98708-CF06-DADE-F0E5-D9F182694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n looking at computer">
            <a:extLst>
              <a:ext uri="{FF2B5EF4-FFF2-40B4-BE49-F238E27FC236}">
                <a16:creationId xmlns:a16="http://schemas.microsoft.com/office/drawing/2014/main" id="{EE1245BD-D3D7-B418-7BAD-8DD05C96A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2E2F1FF-96DE-E135-E98F-8B95908D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C4337B-B849-A404-0204-384A14C75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6AFC9-441D-B189-D6A5-C95DB572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2"/>
            <a:ext cx="10435590" cy="4078831"/>
          </a:xfrm>
          <a:solidFill>
            <a:srgbClr val="002060">
              <a:alpha val="18451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none" dirty="0">
                <a:solidFill>
                  <a:srgbClr val="80BD02"/>
                </a:solidFill>
              </a:rPr>
              <a:t>def </a:t>
            </a:r>
            <a:r>
              <a:rPr lang="en-US" sz="6600" cap="none" dirty="0" err="1">
                <a:solidFill>
                  <a:srgbClr val="80BD02"/>
                </a:solidFill>
              </a:rPr>
              <a:t>forge_vision</a:t>
            </a:r>
            <a:r>
              <a:rPr lang="en-US" sz="6600" cap="none" dirty="0">
                <a:solidFill>
                  <a:srgbClr val="80BD02"/>
                </a:solidFill>
              </a:rPr>
              <a:t>(participants):</a:t>
            </a:r>
            <a:br>
              <a:rPr lang="en-US" sz="6600" cap="none" dirty="0">
                <a:solidFill>
                  <a:srgbClr val="80BD02"/>
                </a:solidFill>
              </a:rPr>
            </a:br>
            <a:r>
              <a:rPr lang="en-US" sz="6600" cap="none" dirty="0">
                <a:solidFill>
                  <a:srgbClr val="80BD02"/>
                </a:solidFill>
              </a:rPr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217728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6E5DD9-7F46-7A4B-AED5-F11CA920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Joint Vision</a:t>
            </a: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A QR Code">
            <a:extLst>
              <a:ext uri="{FF2B5EF4-FFF2-40B4-BE49-F238E27FC236}">
                <a16:creationId xmlns:a16="http://schemas.microsoft.com/office/drawing/2014/main" id="{66D8F9FE-CFE7-4D54-92B7-48A0F3CA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275" y="2255301"/>
            <a:ext cx="3542527" cy="354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C98FBC1-8485-D960-E72F-A20F46CC4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2731963"/>
            <a:ext cx="4869179" cy="30658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3600" dirty="0">
                <a:solidFill>
                  <a:srgbClr val="C00000"/>
                </a:solidFill>
              </a:rPr>
              <a:t>How might Python and its community bring about a vision of an “open-source public health operating system”?</a:t>
            </a:r>
            <a:endParaRPr lang="en-US" sz="3200" dirty="0">
              <a:solidFill>
                <a:srgbClr val="C00000"/>
              </a:solidFill>
            </a:endParaRPr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F7AC47-3AA6-BFD3-7640-16561F620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608076"/>
            <a:ext cx="3425190" cy="640080"/>
          </a:xfrm>
        </p:spPr>
        <p:txBody>
          <a:bodyPr/>
          <a:lstStyle/>
          <a:p>
            <a:r>
              <a:rPr lang="en-US" dirty="0">
                <a:solidFill>
                  <a:srgbClr val="009142"/>
                </a:solidFill>
              </a:rPr>
              <a:t>cat requirements.txt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D4451C-8999-6A11-835C-35B2DA2AC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1520190"/>
            <a:ext cx="2533650" cy="4514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python</a:t>
            </a:r>
            <a:r>
              <a:rPr lang="en-US" dirty="0"/>
              <a:t> # of course</a:t>
            </a:r>
          </a:p>
          <a:p>
            <a:pPr marL="0" indent="0">
              <a:buNone/>
            </a:pPr>
            <a:r>
              <a:rPr lang="en-US" b="1" dirty="0"/>
              <a:t>pandas</a:t>
            </a:r>
          </a:p>
          <a:p>
            <a:pPr marL="0" indent="0">
              <a:buNone/>
            </a:pPr>
            <a:r>
              <a:rPr lang="en-US" b="1" dirty="0"/>
              <a:t>openpyxl</a:t>
            </a:r>
          </a:p>
          <a:p>
            <a:pPr marL="0" indent="0">
              <a:buNone/>
            </a:pPr>
            <a:r>
              <a:rPr lang="en-US" b="1" dirty="0"/>
              <a:t>matplotlib</a:t>
            </a:r>
          </a:p>
          <a:p>
            <a:pPr marL="0" indent="0">
              <a:buNone/>
            </a:pPr>
            <a:r>
              <a:rPr lang="en-US" b="1" dirty="0"/>
              <a:t>plotly</a:t>
            </a:r>
          </a:p>
          <a:p>
            <a:pPr marL="0" indent="0">
              <a:buNone/>
            </a:pPr>
            <a:r>
              <a:rPr lang="en-US" b="1" dirty="0"/>
              <a:t>bokeh</a:t>
            </a:r>
          </a:p>
          <a:p>
            <a:pPr marL="0" indent="0">
              <a:buNone/>
            </a:pPr>
            <a:r>
              <a:rPr lang="en-US" b="1" dirty="0"/>
              <a:t>nvd3</a:t>
            </a:r>
          </a:p>
          <a:p>
            <a:pPr marL="0" indent="0">
              <a:buNone/>
            </a:pPr>
            <a:r>
              <a:rPr lang="en-US" b="1" dirty="0"/>
              <a:t>NetworkX</a:t>
            </a:r>
          </a:p>
          <a:p>
            <a:pPr marL="0" indent="0">
              <a:buNone/>
            </a:pPr>
            <a:r>
              <a:rPr lang="en-US" b="1" dirty="0"/>
              <a:t>ipyvizzu</a:t>
            </a:r>
          </a:p>
          <a:p>
            <a:pPr marL="0" indent="0">
              <a:buNone/>
            </a:pPr>
            <a:r>
              <a:rPr lang="en-US" dirty="0"/>
              <a:t>(reveal.js…)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E44E91-F036-BBB0-2CCF-393DDD7BC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60620" y="608076"/>
            <a:ext cx="6158484" cy="640080"/>
          </a:xfrm>
        </p:spPr>
        <p:txBody>
          <a:bodyPr/>
          <a:lstStyle/>
          <a:p>
            <a:r>
              <a:rPr lang="en-US" dirty="0">
                <a:solidFill>
                  <a:srgbClr val="009142"/>
                </a:solidFill>
              </a:rPr>
              <a:t>&gt; git blame  # with deepest gratitude </a:t>
            </a:r>
            <a:r>
              <a:rPr lang="en-US" dirty="0">
                <a:solidFill>
                  <a:srgbClr val="009142"/>
                </a:solidFill>
                <a:sym typeface="Wingdings" pitchFamily="2" charset="2"/>
              </a:rPr>
              <a:t></a:t>
            </a:r>
            <a:r>
              <a:rPr lang="en-US" dirty="0">
                <a:solidFill>
                  <a:srgbClr val="009142"/>
                </a:solidFill>
              </a:rPr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142EDD-6A5B-AFD0-DE2C-D577364E2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60620" y="1520190"/>
            <a:ext cx="4686300" cy="4514850"/>
          </a:xfrm>
        </p:spPr>
        <p:txBody>
          <a:bodyPr/>
          <a:lstStyle/>
          <a:p>
            <a:r>
              <a:rPr lang="en-US" dirty="0"/>
              <a:t>Vaping case study</a:t>
            </a:r>
          </a:p>
          <a:p>
            <a:pPr lvl="1"/>
            <a:r>
              <a:rPr lang="en-US" dirty="0"/>
              <a:t>Solo project</a:t>
            </a:r>
          </a:p>
          <a:p>
            <a:r>
              <a:rPr lang="en-US" dirty="0"/>
              <a:t>Women’s health report charts</a:t>
            </a:r>
          </a:p>
          <a:p>
            <a:pPr lvl="1"/>
            <a:r>
              <a:rPr lang="en-US" b="1" dirty="0"/>
              <a:t>Isabel Yordi</a:t>
            </a:r>
            <a:r>
              <a:rPr lang="en-US" dirty="0"/>
              <a:t>; </a:t>
            </a:r>
            <a:r>
              <a:rPr lang="en-US" b="1" dirty="0"/>
              <a:t>Vivian Barnekow</a:t>
            </a:r>
            <a:r>
              <a:rPr lang="en-US" dirty="0"/>
              <a:t>;</a:t>
            </a:r>
            <a:r>
              <a:rPr lang="en-US" b="1" dirty="0"/>
              <a:t> report authors</a:t>
            </a:r>
          </a:p>
          <a:p>
            <a:r>
              <a:rPr lang="en-US" dirty="0"/>
              <a:t>Cardiovascular graphs</a:t>
            </a:r>
          </a:p>
          <a:p>
            <a:pPr lvl="1"/>
            <a:r>
              <a:rPr lang="en-US" b="1" dirty="0"/>
              <a:t>Ivo Rakovac</a:t>
            </a:r>
            <a:r>
              <a:rPr lang="en-US" dirty="0"/>
              <a:t>; </a:t>
            </a:r>
            <a:r>
              <a:rPr lang="en-US" b="1" dirty="0"/>
              <a:t>Enrique Loyola</a:t>
            </a:r>
          </a:p>
          <a:p>
            <a:r>
              <a:rPr lang="en-US" dirty="0"/>
              <a:t>AI Events (Pera)</a:t>
            </a:r>
          </a:p>
          <a:p>
            <a:pPr lvl="1"/>
            <a:r>
              <a:rPr lang="en-US" b="1" dirty="0"/>
              <a:t>Nebi Bekiri</a:t>
            </a:r>
            <a:r>
              <a:rPr lang="en-US" dirty="0"/>
              <a:t>; </a:t>
            </a:r>
            <a:r>
              <a:rPr lang="en-US" b="1" dirty="0"/>
              <a:t>Miguel Guadarrama; Nuwan Weerasinghe</a:t>
            </a:r>
          </a:p>
        </p:txBody>
      </p:sp>
    </p:spTree>
    <p:extLst>
      <p:ext uri="{BB962C8B-B14F-4D97-AF65-F5344CB8AC3E}">
        <p14:creationId xmlns:p14="http://schemas.microsoft.com/office/powerpoint/2010/main" val="263597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with a blue and white logo&#10;&#10;AI-generated content may be incorrect.">
            <a:extLst>
              <a:ext uri="{FF2B5EF4-FFF2-40B4-BE49-F238E27FC236}">
                <a16:creationId xmlns:a16="http://schemas.microsoft.com/office/drawing/2014/main" id="{71EF17C2-BC79-A912-5AB4-42F8C320E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30" y="2640330"/>
            <a:ext cx="3154680" cy="315468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C26E56-7CD7-F7F0-FD7D-D9E095B32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93967"/>
              </p:ext>
            </p:extLst>
          </p:nvPr>
        </p:nvGraphicFramePr>
        <p:xfrm>
          <a:off x="4846320" y="2640330"/>
          <a:ext cx="6172200" cy="3154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599290596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6767676"/>
                    </a:ext>
                  </a:extLst>
                </a:gridCol>
              </a:tblGrid>
              <a:tr h="78867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https://</a:t>
                      </a:r>
                      <a:r>
                        <a:rPr lang="en-US" sz="2400" dirty="0" err="1"/>
                        <a:t>gaudengalea.com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066790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LinkedIn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@</a:t>
                      </a:r>
                      <a:r>
                        <a:rPr lang="en-US" sz="2400" dirty="0" err="1"/>
                        <a:t>gauden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875411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err="1"/>
                        <a:t>Github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@</a:t>
                      </a:r>
                      <a:r>
                        <a:rPr lang="en-US" sz="2400" dirty="0" err="1"/>
                        <a:t>gauden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614104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Bluesky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@</a:t>
                      </a:r>
                      <a:r>
                        <a:rPr lang="en-US" sz="2400" dirty="0" err="1"/>
                        <a:t>gauden.bsky.social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11386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C3F0D12C-CA09-03F7-BE8B-E1272635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0" y="598932"/>
            <a:ext cx="3616452" cy="1609344"/>
          </a:xfrm>
        </p:spPr>
        <p:txBody>
          <a:bodyPr/>
          <a:lstStyle/>
          <a:p>
            <a:r>
              <a:rPr lang="en-US" dirty="0"/>
              <a:t>Thank You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939B2-04B1-3125-0511-B47255697EFF}"/>
              </a:ext>
            </a:extLst>
          </p:cNvPr>
          <p:cNvSpPr txBox="1"/>
          <p:nvPr/>
        </p:nvSpPr>
        <p:spPr>
          <a:xfrm>
            <a:off x="7594092" y="1072521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🙏</a:t>
            </a:r>
          </a:p>
        </p:txBody>
      </p:sp>
    </p:spTree>
    <p:extLst>
      <p:ext uri="{BB962C8B-B14F-4D97-AF65-F5344CB8AC3E}">
        <p14:creationId xmlns:p14="http://schemas.microsoft.com/office/powerpoint/2010/main" val="28329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41965-9F36-8AEC-4FCE-A4479C2D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uden Galea">
            <a:extLst>
              <a:ext uri="{FF2B5EF4-FFF2-40B4-BE49-F238E27FC236}">
                <a16:creationId xmlns:a16="http://schemas.microsoft.com/office/drawing/2014/main" id="{DC5DAE90-C8F8-4ED3-B08E-31AC8247F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0" t="1" r="1179" b="1"/>
          <a:stretch>
            <a:fillRect/>
          </a:stretch>
        </p:blipFill>
        <p:spPr bwMode="auto">
          <a:xfrm>
            <a:off x="4389119" y="490804"/>
            <a:ext cx="3006743" cy="131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AE9FB896-3C24-1938-A7A3-1B9ECE7CF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683712"/>
              </p:ext>
            </p:extLst>
          </p:nvPr>
        </p:nvGraphicFramePr>
        <p:xfrm>
          <a:off x="1069848" y="2219706"/>
          <a:ext cx="4754563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563">
                  <a:extLst>
                    <a:ext uri="{9D8B030D-6E8A-4147-A177-3AD203B41FA5}">
                      <a16:colId xmlns:a16="http://schemas.microsoft.com/office/drawing/2014/main" val="2150610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Nov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59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Parliament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3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Tobacco and Alcohol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83881"/>
                  </a:ext>
                </a:extLst>
              </a:tr>
            </a:tbl>
          </a:graphicData>
        </a:graphic>
      </p:graphicFrame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5A2E95F8-EB02-89E3-E8A7-BB0854AC36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631396"/>
              </p:ext>
            </p:extLst>
          </p:nvPr>
        </p:nvGraphicFramePr>
        <p:xfrm>
          <a:off x="6364161" y="2219706"/>
          <a:ext cx="4754562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562">
                  <a:extLst>
                    <a:ext uri="{9D8B030D-6E8A-4147-A177-3AD203B41FA5}">
                      <a16:colId xmlns:a16="http://schemas.microsoft.com/office/drawing/2014/main" val="908161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Jul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6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EuroPython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103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Python, Politics and Public Health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88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722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263A9-406C-B220-17FF-E4E1B4C1A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catph">
            <a:extLst>
              <a:ext uri="{FF2B5EF4-FFF2-40B4-BE49-F238E27FC236}">
                <a16:creationId xmlns:a16="http://schemas.microsoft.com/office/drawing/2014/main" id="{71C5E296-1F56-9FBF-EBBA-42A4B335AD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4944" y="1669256"/>
            <a:ext cx="9282112" cy="3519488"/>
          </a:xfrm>
          <a:noFill/>
        </p:spPr>
        <p:txBody>
          <a:bodyPr>
            <a:normAutofit/>
          </a:bodyPr>
          <a:lstStyle/>
          <a:p>
            <a:r>
              <a:rPr lang="en-GB" sz="48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cat</a:t>
            </a:r>
            <a:r>
              <a:rPr lang="en-MT" sz="4800" b="1" cap="none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GB" sz="48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pub_health_101.txt</a:t>
            </a:r>
            <a:endParaRPr lang="en-MT" sz="48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6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7028E97-2ACA-861E-5A2F-E48B0C65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MT" sz="4400">
                <a:solidFill>
                  <a:srgbClr val="FFFFFF"/>
                </a:solidFill>
              </a:rPr>
              <a:t>Public Health is…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4B6D81-3C12-81F5-53BC-9868911D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200" i="1" dirty="0"/>
              <a:t>…the </a:t>
            </a:r>
            <a:r>
              <a:rPr lang="en-GB" sz="3200" b="1" i="1" dirty="0"/>
              <a:t>science</a:t>
            </a:r>
            <a:r>
              <a:rPr lang="en-GB" sz="3200" i="1" dirty="0"/>
              <a:t> and </a:t>
            </a:r>
            <a:r>
              <a:rPr lang="en-GB" sz="3200" b="1" i="1" dirty="0"/>
              <a:t>art</a:t>
            </a:r>
            <a:r>
              <a:rPr lang="en-GB" sz="3200" i="1" dirty="0"/>
              <a:t> of </a:t>
            </a:r>
            <a:r>
              <a:rPr lang="en-GB" sz="3200" b="1" i="1" dirty="0"/>
              <a:t>preventing</a:t>
            </a:r>
            <a:r>
              <a:rPr lang="en-GB" sz="3200" i="1" dirty="0"/>
              <a:t> </a:t>
            </a:r>
            <a:r>
              <a:rPr lang="en-GB" sz="3200" b="1" i="1" dirty="0"/>
              <a:t>disease</a:t>
            </a:r>
            <a:r>
              <a:rPr lang="en-GB" sz="3200" i="1" dirty="0"/>
              <a:t>, </a:t>
            </a:r>
            <a:r>
              <a:rPr lang="en-GB" sz="3200" b="1" i="1" dirty="0"/>
              <a:t>prolonging life</a:t>
            </a:r>
            <a:r>
              <a:rPr lang="en-GB" sz="3200" i="1" dirty="0"/>
              <a:t>, and </a:t>
            </a:r>
            <a:r>
              <a:rPr lang="en-GB" sz="3200" b="1" i="1" dirty="0"/>
              <a:t>promoting health </a:t>
            </a:r>
            <a:r>
              <a:rPr lang="en-GB" sz="3200" i="1" dirty="0"/>
              <a:t>through the </a:t>
            </a:r>
            <a:r>
              <a:rPr lang="en-GB" sz="3200" b="1" i="1" dirty="0"/>
              <a:t>organised efforts </a:t>
            </a:r>
            <a:r>
              <a:rPr lang="en-GB" sz="3200" i="1" dirty="0"/>
              <a:t>of society.</a:t>
            </a:r>
          </a:p>
          <a:p>
            <a:pPr marL="0" indent="0" algn="r">
              <a:buNone/>
            </a:pPr>
            <a:r>
              <a:rPr lang="en-GB" sz="3200" dirty="0"/>
              <a:t>– Donald Acheson</a:t>
            </a:r>
            <a:endParaRPr lang="en-MT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F74C-B850-1AE4-A449-8B0019044E95}"/>
              </a:ext>
            </a:extLst>
          </p:cNvPr>
          <p:cNvSpPr txBox="1"/>
          <p:nvPr/>
        </p:nvSpPr>
        <p:spPr>
          <a:xfrm>
            <a:off x="189141" y="6396552"/>
            <a:ext cx="11796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www.fph.org.uk</a:t>
            </a:r>
            <a:r>
              <a:rPr lang="en-GB" dirty="0"/>
              <a:t>/</a:t>
            </a:r>
            <a:r>
              <a:rPr lang="en-MT" dirty="0"/>
              <a:t> (Accessed 14 July 2025) </a:t>
            </a:r>
          </a:p>
        </p:txBody>
      </p:sp>
      <p:sp>
        <p:nvSpPr>
          <p:cNvPr id="3" name="!!catph">
            <a:extLst>
              <a:ext uri="{FF2B5EF4-FFF2-40B4-BE49-F238E27FC236}">
                <a16:creationId xmlns:a16="http://schemas.microsoft.com/office/drawing/2014/main" id="{0C9AE1F5-2450-0230-5635-B4B18F48DDED}"/>
              </a:ext>
            </a:extLst>
          </p:cNvPr>
          <p:cNvSpPr txBox="1">
            <a:spLocks/>
          </p:cNvSpPr>
          <p:nvPr/>
        </p:nvSpPr>
        <p:spPr>
          <a:xfrm>
            <a:off x="1454944" y="196911"/>
            <a:ext cx="9282112" cy="8339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import this</a:t>
            </a:r>
            <a:endParaRPr lang="en-MT" sz="40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2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83F08-817F-E559-CC8A-65936A09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6BDE03-A7A2-B27F-6EA5-C80E8C62A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76835-2A9D-3D04-6936-9C09BDE8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72B38C-33A8-468B-0BB1-8FAA3CA61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EFAD24-73F6-5358-A23B-6E6D1B3B1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B1647E4-4E51-0EF4-DCBA-44352DE2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MT" sz="4400">
                <a:solidFill>
                  <a:srgbClr val="FFFFFF"/>
                </a:solidFill>
              </a:rPr>
              <a:t>Public Health is…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FAA0A-E47A-69A7-F01F-06814344C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4D7E9-CAAD-A43A-29B5-19FBE7D13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200" i="1" dirty="0"/>
              <a:t>…the </a:t>
            </a:r>
            <a:r>
              <a:rPr lang="en-GB" sz="3200" b="1" i="1" dirty="0">
                <a:solidFill>
                  <a:srgbClr val="C00000"/>
                </a:solidFill>
              </a:rPr>
              <a:t>science</a:t>
            </a:r>
            <a:r>
              <a:rPr lang="en-GB" sz="3200" i="1" dirty="0"/>
              <a:t> and </a:t>
            </a:r>
            <a:r>
              <a:rPr lang="en-GB" sz="3200" b="1" i="1" dirty="0">
                <a:solidFill>
                  <a:srgbClr val="C00000"/>
                </a:solidFill>
              </a:rPr>
              <a:t>art</a:t>
            </a:r>
            <a:r>
              <a:rPr lang="en-GB" sz="3200" i="1" dirty="0"/>
              <a:t> of </a:t>
            </a:r>
            <a:r>
              <a:rPr lang="en-GB" sz="3200" b="1" i="1" dirty="0"/>
              <a:t>preventing</a:t>
            </a:r>
            <a:r>
              <a:rPr lang="en-GB" sz="3200" i="1" dirty="0"/>
              <a:t> </a:t>
            </a:r>
            <a:r>
              <a:rPr lang="en-GB" sz="3200" b="1" i="1" dirty="0"/>
              <a:t>disease</a:t>
            </a:r>
            <a:r>
              <a:rPr lang="en-GB" sz="3200" i="1" dirty="0"/>
              <a:t>, </a:t>
            </a:r>
            <a:r>
              <a:rPr lang="en-GB" sz="3200" b="1" i="1" dirty="0"/>
              <a:t>prolonging life</a:t>
            </a:r>
            <a:r>
              <a:rPr lang="en-GB" sz="3200" i="1" dirty="0"/>
              <a:t>, and </a:t>
            </a:r>
            <a:r>
              <a:rPr lang="en-GB" sz="3200" b="1" i="1" dirty="0"/>
              <a:t>promoting health </a:t>
            </a:r>
            <a:r>
              <a:rPr lang="en-GB" sz="3200" i="1" dirty="0"/>
              <a:t>through the </a:t>
            </a:r>
            <a:r>
              <a:rPr lang="en-GB" sz="3200" b="1" i="1" dirty="0">
                <a:solidFill>
                  <a:srgbClr val="C00000"/>
                </a:solidFill>
              </a:rPr>
              <a:t>organised efforts </a:t>
            </a:r>
            <a:r>
              <a:rPr lang="en-GB" sz="3200" i="1" dirty="0"/>
              <a:t>of society.</a:t>
            </a:r>
          </a:p>
          <a:p>
            <a:pPr marL="0" indent="0" algn="r">
              <a:buNone/>
            </a:pPr>
            <a:r>
              <a:rPr lang="en-GB" sz="3200" dirty="0"/>
              <a:t>– Donald Acheson</a:t>
            </a:r>
            <a:endParaRPr lang="en-MT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E3F5D-FABF-BA54-EC6C-EDE99D8C4C1C}"/>
              </a:ext>
            </a:extLst>
          </p:cNvPr>
          <p:cNvSpPr txBox="1"/>
          <p:nvPr/>
        </p:nvSpPr>
        <p:spPr>
          <a:xfrm>
            <a:off x="189141" y="6396552"/>
            <a:ext cx="11796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www.fph.org.uk</a:t>
            </a:r>
            <a:r>
              <a:rPr lang="en-GB" dirty="0"/>
              <a:t>/</a:t>
            </a:r>
            <a:r>
              <a:rPr lang="en-MT" dirty="0"/>
              <a:t> (Accessed 14 July 2025) </a:t>
            </a:r>
          </a:p>
        </p:txBody>
      </p:sp>
      <p:sp>
        <p:nvSpPr>
          <p:cNvPr id="3" name="!!catph">
            <a:extLst>
              <a:ext uri="{FF2B5EF4-FFF2-40B4-BE49-F238E27FC236}">
                <a16:creationId xmlns:a16="http://schemas.microsoft.com/office/drawing/2014/main" id="{83FD4193-B768-69B4-5F65-DED2EE5831A3}"/>
              </a:ext>
            </a:extLst>
          </p:cNvPr>
          <p:cNvSpPr txBox="1">
            <a:spLocks/>
          </p:cNvSpPr>
          <p:nvPr/>
        </p:nvSpPr>
        <p:spPr>
          <a:xfrm>
            <a:off x="1454944" y="196911"/>
            <a:ext cx="9282112" cy="8339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import this</a:t>
            </a:r>
            <a:endParaRPr lang="en-MT" sz="40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4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2A6F1-73D5-6B14-7F9C-86DB01136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67E4C-D365-8EEC-1597-025EA9923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140009-9D8D-8F0F-9890-F30E1528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2A2383-EE0C-223D-85C8-88D3A516F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E8BD92-CB32-1799-9569-D2FEFFCDB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9C03DE-F92B-8C0C-87C8-8688B97C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MT" sz="4400" dirty="0">
                <a:solidFill>
                  <a:srgbClr val="FFFFFF"/>
                </a:solidFill>
              </a:rPr>
              <a:t>Essential Functions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8807FE-787E-8314-727F-9F67F482B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B316B7-A971-58EC-B604-DEE2A4199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47085"/>
            <a:ext cx="5141912" cy="476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1E4BE-7D8F-CAFD-A351-E62E5408E15A}"/>
              </a:ext>
            </a:extLst>
          </p:cNvPr>
          <p:cNvSpPr txBox="1"/>
          <p:nvPr/>
        </p:nvSpPr>
        <p:spPr>
          <a:xfrm>
            <a:off x="189141" y="6396552"/>
            <a:ext cx="11796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T" dirty="0"/>
              <a:t>https://www.cdc.gov/public-health-gateway/php/about/index.html  (Accessed 14 July 2025)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EE5E43-97E1-DA8B-7536-8601697AFC91}"/>
              </a:ext>
            </a:extLst>
          </p:cNvPr>
          <p:cNvSpPr txBox="1">
            <a:spLocks/>
          </p:cNvSpPr>
          <p:nvPr/>
        </p:nvSpPr>
        <p:spPr>
          <a:xfrm>
            <a:off x="0" y="196911"/>
            <a:ext cx="12192000" cy="8339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cap="none" dirty="0">
                <a:solidFill>
                  <a:srgbClr val="009142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pip freeze</a:t>
            </a:r>
            <a:endParaRPr lang="en-MT" sz="4000" b="1" cap="none" dirty="0">
              <a:solidFill>
                <a:srgbClr val="009142"/>
              </a:solidFill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4338</TotalTime>
  <Words>681</Words>
  <Application>Microsoft Macintosh PowerPoint</Application>
  <PresentationFormat>Widescreen</PresentationFormat>
  <Paragraphs>97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Aptos</vt:lpstr>
      <vt:lpstr>Arial</vt:lpstr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Python, Politics, and Public Health</vt:lpstr>
      <vt:lpstr>Python, Politics, and Public Health CODE CHANGES LIVES</vt:lpstr>
      <vt:lpstr>Python, Politics, and Public Health CODE CHANGES LIVES* *indirectly, but also directly</vt:lpstr>
      <vt:lpstr>&gt; whoami</vt:lpstr>
      <vt:lpstr>PowerPoint Presentation</vt:lpstr>
      <vt:lpstr>&gt; cat pub_health_101.txt</vt:lpstr>
      <vt:lpstr>Public Health is…</vt:lpstr>
      <vt:lpstr>Public Health is…</vt:lpstr>
      <vt:lpstr>Essential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Politics of Vaping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Women’s Health &amp; Violence Against Women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Gamifying Cardiovascular Disease</vt:lpstr>
      <vt:lpstr>Standardized mortality rate, circulatory diseases, 0-64 years, per 100,000 males, all EURO countries (2017)</vt:lpstr>
      <vt:lpstr>Coloured by country grouping Commonwealth Independent States, EU13 (after 2004), EU15 (before 2004)</vt:lpstr>
      <vt:lpstr>Condensed to the three average trend lines: CIS, EU13, EU15</vt:lpstr>
      <vt:lpstr>Selecting only the period of declining rates</vt:lpstr>
      <vt:lpstr>Thought Experiment | shift back in time</vt:lpstr>
      <vt:lpstr>CIS minus 55 years; EU13 minus 30 years</vt:lpstr>
      <vt:lpstr>PowerPoint Presentation</vt:lpstr>
      <vt:lpstr>def forge_vision(participants):  …</vt:lpstr>
      <vt:lpstr>A Joint Vision</vt:lpstr>
      <vt:lpstr>PowerPoint Presentation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Gauden Galea</dc:creator>
  <cp:lastModifiedBy>GALEA, Gauden</cp:lastModifiedBy>
  <cp:revision>59</cp:revision>
  <dcterms:created xsi:type="dcterms:W3CDTF">2025-07-14T07:39:39Z</dcterms:created>
  <dcterms:modified xsi:type="dcterms:W3CDTF">2025-07-17T08:42:56Z</dcterms:modified>
</cp:coreProperties>
</file>